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6" r:id="rId5"/>
  </p:sldMasterIdLst>
  <p:notesMasterIdLst>
    <p:notesMasterId r:id="rId54"/>
  </p:notesMasterIdLst>
  <p:handoutMasterIdLst>
    <p:handoutMasterId r:id="rId55"/>
  </p:handoutMasterIdLst>
  <p:sldIdLst>
    <p:sldId id="260" r:id="rId6"/>
    <p:sldId id="267" r:id="rId7"/>
    <p:sldId id="264" r:id="rId8"/>
    <p:sldId id="308" r:id="rId9"/>
    <p:sldId id="278" r:id="rId10"/>
    <p:sldId id="279" r:id="rId11"/>
    <p:sldId id="280" r:id="rId12"/>
    <p:sldId id="281" r:id="rId13"/>
    <p:sldId id="268" r:id="rId14"/>
    <p:sldId id="282" r:id="rId15"/>
    <p:sldId id="283" r:id="rId16"/>
    <p:sldId id="290" r:id="rId17"/>
    <p:sldId id="291" r:id="rId18"/>
    <p:sldId id="269" r:id="rId19"/>
    <p:sldId id="284" r:id="rId20"/>
    <p:sldId id="289" r:id="rId21"/>
    <p:sldId id="272" r:id="rId22"/>
    <p:sldId id="270" r:id="rId23"/>
    <p:sldId id="286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285" r:id="rId33"/>
    <p:sldId id="271" r:id="rId34"/>
    <p:sldId id="301" r:id="rId35"/>
    <p:sldId id="302" r:id="rId36"/>
    <p:sldId id="303" r:id="rId37"/>
    <p:sldId id="287" r:id="rId38"/>
    <p:sldId id="273" r:id="rId39"/>
    <p:sldId id="274" r:id="rId40"/>
    <p:sldId id="304" r:id="rId41"/>
    <p:sldId id="305" r:id="rId42"/>
    <p:sldId id="309" r:id="rId43"/>
    <p:sldId id="310" r:id="rId44"/>
    <p:sldId id="311" r:id="rId45"/>
    <p:sldId id="312" r:id="rId46"/>
    <p:sldId id="313" r:id="rId47"/>
    <p:sldId id="292" r:id="rId48"/>
    <p:sldId id="276" r:id="rId49"/>
    <p:sldId id="306" r:id="rId50"/>
    <p:sldId id="307" r:id="rId51"/>
    <p:sldId id="288" r:id="rId52"/>
    <p:sldId id="266" r:id="rId53"/>
  </p:sldIdLst>
  <p:sldSz cx="12192000" cy="6858000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A46"/>
    <a:srgbClr val="A90533"/>
    <a:srgbClr val="2ABDC0"/>
    <a:srgbClr val="A72035"/>
    <a:srgbClr val="221E1F"/>
    <a:srgbClr val="A80532"/>
    <a:srgbClr val="355B6B"/>
    <a:srgbClr val="C2C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F46D-945D-4B52-B41A-55509F70F4C5}" v="36" dt="2021-01-13T08:04:45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1977" autoAdjust="0"/>
  </p:normalViewPr>
  <p:slideViewPr>
    <p:cSldViewPr snapToGrid="0">
      <p:cViewPr varScale="1">
        <p:scale>
          <a:sx n="125" d="100"/>
          <a:sy n="125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ita Rangle" userId="c9e37a2a-f7db-45a7-a43d-432a7008a27b" providerId="ADAL" clId="{0164F46D-945D-4B52-B41A-55509F70F4C5}"/>
    <pc:docChg chg="custSel delSld modSld">
      <pc:chgData name="Sarita Rangle" userId="c9e37a2a-f7db-45a7-a43d-432a7008a27b" providerId="ADAL" clId="{0164F46D-945D-4B52-B41A-55509F70F4C5}" dt="2021-01-13T08:04:46.348" v="7" actId="478"/>
      <pc:docMkLst>
        <pc:docMk/>
      </pc:docMkLst>
      <pc:sldChg chg="delSp mod">
        <pc:chgData name="Sarita Rangle" userId="c9e37a2a-f7db-45a7-a43d-432a7008a27b" providerId="ADAL" clId="{0164F46D-945D-4B52-B41A-55509F70F4C5}" dt="2021-01-13T08:04:16.608" v="0" actId="478"/>
        <pc:sldMkLst>
          <pc:docMk/>
          <pc:sldMk cId="1662715773" sldId="260"/>
        </pc:sldMkLst>
        <pc:spChg chg="del">
          <ac:chgData name="Sarita Rangle" userId="c9e37a2a-f7db-45a7-a43d-432a7008a27b" providerId="ADAL" clId="{0164F46D-945D-4B52-B41A-55509F70F4C5}" dt="2021-01-13T08:04:16.608" v="0" actId="478"/>
          <ac:spMkLst>
            <pc:docMk/>
            <pc:sldMk cId="1662715773" sldId="260"/>
            <ac:spMk id="2" creationId="{28862EFF-8108-4959-9E5C-1B08378AF935}"/>
          </ac:spMkLst>
        </pc:spChg>
      </pc:sldChg>
      <pc:sldChg chg="del">
        <pc:chgData name="Sarita Rangle" userId="c9e37a2a-f7db-45a7-a43d-432a7008a27b" providerId="ADAL" clId="{0164F46D-945D-4B52-B41A-55509F70F4C5}" dt="2021-01-13T08:04:18.763" v="1" actId="47"/>
        <pc:sldMkLst>
          <pc:docMk/>
          <pc:sldMk cId="1760383079" sldId="261"/>
        </pc:sldMkLst>
      </pc:sldChg>
      <pc:sldChg chg="del">
        <pc:chgData name="Sarita Rangle" userId="c9e37a2a-f7db-45a7-a43d-432a7008a27b" providerId="ADAL" clId="{0164F46D-945D-4B52-B41A-55509F70F4C5}" dt="2021-01-13T08:04:19.787" v="2" actId="47"/>
        <pc:sldMkLst>
          <pc:docMk/>
          <pc:sldMk cId="376552725" sldId="262"/>
        </pc:sldMkLst>
      </pc:sldChg>
      <pc:sldChg chg="del">
        <pc:chgData name="Sarita Rangle" userId="c9e37a2a-f7db-45a7-a43d-432a7008a27b" providerId="ADAL" clId="{0164F46D-945D-4B52-B41A-55509F70F4C5}" dt="2021-01-13T08:04:21.145" v="3" actId="47"/>
        <pc:sldMkLst>
          <pc:docMk/>
          <pc:sldMk cId="2414282603" sldId="263"/>
        </pc:sldMkLst>
      </pc:sldChg>
      <pc:sldChg chg="delSp mod">
        <pc:chgData name="Sarita Rangle" userId="c9e37a2a-f7db-45a7-a43d-432a7008a27b" providerId="ADAL" clId="{0164F46D-945D-4B52-B41A-55509F70F4C5}" dt="2021-01-13T08:04:31.145" v="6" actId="478"/>
        <pc:sldMkLst>
          <pc:docMk/>
          <pc:sldMk cId="1646843272" sldId="264"/>
        </pc:sldMkLst>
        <pc:spChg chg="del">
          <ac:chgData name="Sarita Rangle" userId="c9e37a2a-f7db-45a7-a43d-432a7008a27b" providerId="ADAL" clId="{0164F46D-945D-4B52-B41A-55509F70F4C5}" dt="2021-01-13T08:04:31.145" v="6" actId="478"/>
          <ac:spMkLst>
            <pc:docMk/>
            <pc:sldMk cId="1646843272" sldId="264"/>
            <ac:spMk id="3" creationId="{63EAC120-40C6-448C-9FB6-5B44FDC43CEE}"/>
          </ac:spMkLst>
        </pc:spChg>
      </pc:sldChg>
      <pc:sldChg chg="delSp del mod">
        <pc:chgData name="Sarita Rangle" userId="c9e37a2a-f7db-45a7-a43d-432a7008a27b" providerId="ADAL" clId="{0164F46D-945D-4B52-B41A-55509F70F4C5}" dt="2021-01-13T08:04:26.988" v="5" actId="47"/>
        <pc:sldMkLst>
          <pc:docMk/>
          <pc:sldMk cId="2584904699" sldId="265"/>
        </pc:sldMkLst>
        <pc:spChg chg="del">
          <ac:chgData name="Sarita Rangle" userId="c9e37a2a-f7db-45a7-a43d-432a7008a27b" providerId="ADAL" clId="{0164F46D-945D-4B52-B41A-55509F70F4C5}" dt="2021-01-13T08:04:25.660" v="4" actId="478"/>
          <ac:spMkLst>
            <pc:docMk/>
            <pc:sldMk cId="2584904699" sldId="265"/>
            <ac:spMk id="4" creationId="{05DF0FC8-3867-4234-A4D4-9D41ED46CF9B}"/>
          </ac:spMkLst>
        </pc:spChg>
      </pc:sldChg>
      <pc:sldChg chg="delSp mod">
        <pc:chgData name="Sarita Rangle" userId="c9e37a2a-f7db-45a7-a43d-432a7008a27b" providerId="ADAL" clId="{0164F46D-945D-4B52-B41A-55509F70F4C5}" dt="2021-01-13T08:04:46.348" v="7" actId="478"/>
        <pc:sldMkLst>
          <pc:docMk/>
          <pc:sldMk cId="1023170502" sldId="266"/>
        </pc:sldMkLst>
        <pc:spChg chg="del">
          <ac:chgData name="Sarita Rangle" userId="c9e37a2a-f7db-45a7-a43d-432a7008a27b" providerId="ADAL" clId="{0164F46D-945D-4B52-B41A-55509F70F4C5}" dt="2021-01-13T08:04:46.348" v="7" actId="478"/>
          <ac:spMkLst>
            <pc:docMk/>
            <pc:sldMk cId="1023170502" sldId="266"/>
            <ac:spMk id="2" creationId="{506AE8AC-11BC-4623-A1A2-78AC5B587D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D89B51-2C67-4DFD-9413-DF8E3BCE6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CE379-A2BE-40FA-A458-036A0DA4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AA1B-7856-480B-A424-AB18A8125D20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D385-D0C5-4C4F-B0ED-664257D8C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6ED4-B489-49C4-A022-ADB5F9D3C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9E821-35B3-4FB6-8441-896773E64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382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1A1E4-85A1-4E32-A99E-61D0056E75AF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DEA6-228F-4244-AD15-0746CF1C6E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1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DEA6-228F-4244-AD15-0746CF1C6E1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5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FFF9-D9C9-4CD1-AB30-DB15FF37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5ED0F-41B6-4E53-95EF-3B28A6D6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AAE26-E132-4A66-8E55-2EBE5FA0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778BEC-CDA3-473B-8443-AF2343012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503FC6-A306-4F96-8027-9D0F191F1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79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1677C-834A-4EBE-8F6F-7D26C1198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2A899-C825-4A07-AF9D-AF30CBCF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14EE9A-F50E-4790-84B2-AD001966D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30524D-8890-4827-B121-B108EA62B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49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97BF-819C-48A2-A696-3E880A746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21F8B-BFA3-4C3C-8E28-1CAA9BDED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1A9-CB7D-44BB-B8DF-5C76C717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C31A8A-6CBC-424F-BA34-11229513C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243776-AC4B-4931-B6DA-6AB427DC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2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94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72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48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54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445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1C3EB-F013-423B-91D4-A7AE7250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C449-D938-45F3-A136-A2AAADB1AA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F0DBD9-4706-4A86-83DD-88A05DFDE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F22E7E-83B8-41B2-85F4-14058E01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93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46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137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947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2996A3B-3CAE-4B6C-BF47-96E4DAE55B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0830" y="3657471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7832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4B89855-0027-4A87-B3E2-8EE62CBA37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70988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888" y="420785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75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9F4FFD7-B871-4867-A86E-9B7808CBA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4A29C94-25B7-47FA-8B28-A392750183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132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4E01DD7-FDF9-4260-9F03-29B201161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D563DB8-3F72-4988-822D-69AE787838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F077E32-A54F-4D37-A940-7532295B52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928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62718F8-67BA-4C42-9B3E-72C93A4707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7841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1DEBBF6-E84E-4D71-9FE5-1AB52CB8BC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5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819" y="2831306"/>
            <a:ext cx="3836361" cy="1195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7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2962-11E3-493B-AD1D-78000E9A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873CD-5659-4FBF-B1CE-450FFAEC9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D1E42-150A-4BFC-9329-0B947E51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D3799A-8090-4FA0-A80A-20CB75D9D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303FAF8-A36A-429A-90DE-2C9CF8B8E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0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D100-BF9F-4F52-AB8B-E02043E81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946DC-5528-4FFA-B165-52646B051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64-C390-4E6B-9216-32F766CD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C38B17B-375A-418E-A208-48517ED9D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5501DE-DFC5-4380-9DA6-E948A40C6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23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C0259-54D6-4523-9B19-4AC0F0F2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86EA9-EFD5-404A-A9E4-5E40763D7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3F4D7-0DAA-43F5-BBD8-AF462848D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5FD02-C950-484F-85F0-F2ABD6077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CAB29-2847-4F4B-A914-5B0314EA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4F55C-0A64-4EA5-A7CE-EA2BC763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A987AC5-644A-472F-8951-8B881FC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60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26D13-7300-4BA7-B9A6-1F97DE5A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4CDA61B-CB91-4139-845D-D1E2DCDD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CD30CE-83D7-4420-8DF3-24BDAA3EB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2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5751B-C137-43AC-8D7C-26343C6E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411AD-344B-408E-B5EC-550C7A58B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5C87-AC46-4276-9F9A-6F0FBE4C7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086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4244-D51D-4ECA-8198-18EE96A8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C9DA1-010A-4BE9-BAF6-EBFC61CF3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369CE-C0C2-4E06-A89D-DA54D2EA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C1C43E9-C77F-4BC0-9F98-520278CF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4D793C-BE36-4094-81B6-342B99B4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67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B7DB0-696E-41B8-B4BA-93D7CC4D8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16D9C-3D80-48BC-8D23-7682F2F78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7FAFE-A182-4779-B33D-28D697D8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E407B4-801C-458A-8D75-681152172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4F2B35-CC56-49EE-A3C3-85CEFDBF0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720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7607-045E-4118-A453-7E778C338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69EE-4177-4718-8E6A-62A2BDC13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4D370BD-12E2-4161-AA0B-8F24C367F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1013" y="63360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286689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19/02/24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0"/>
    </p:custDataLst>
    <p:extLst>
      <p:ext uri="{BB962C8B-B14F-4D97-AF65-F5344CB8AC3E}">
        <p14:creationId xmlns:p14="http://schemas.microsoft.com/office/powerpoint/2010/main" val="178602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8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F596B-2945-4738-8C89-2359895A9578}"/>
              </a:ext>
            </a:extLst>
          </p:cNvPr>
          <p:cNvCxnSpPr/>
          <p:nvPr/>
        </p:nvCxnSpPr>
        <p:spPr>
          <a:xfrm>
            <a:off x="2148840" y="5688148"/>
            <a:ext cx="7894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CBCC53-AAA0-47AA-B556-5BFC781D2DFE}"/>
              </a:ext>
            </a:extLst>
          </p:cNvPr>
          <p:cNvSpPr txBox="1"/>
          <p:nvPr/>
        </p:nvSpPr>
        <p:spPr>
          <a:xfrm>
            <a:off x="5072226" y="5953244"/>
            <a:ext cx="2047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Helvetica" pitchFamily="2" charset="0"/>
              </a:rPr>
              <a:t>Will Wright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5F82C-A254-4E24-9022-33B29ACAD80F}"/>
              </a:ext>
            </a:extLst>
          </p:cNvPr>
          <p:cNvSpPr txBox="1"/>
          <p:nvPr/>
        </p:nvSpPr>
        <p:spPr>
          <a:xfrm>
            <a:off x="2554197" y="4904655"/>
            <a:ext cx="7083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Banking Application Capstone 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71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Front-End Architecture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BA1A7B-4425-8D4C-55E3-08686B354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810260"/>
            <a:ext cx="3345180" cy="5654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D3BB7-3DFF-5AB7-AB36-14B74540E64C}"/>
              </a:ext>
            </a:extLst>
          </p:cNvPr>
          <p:cNvSpPr txBox="1"/>
          <p:nvPr/>
        </p:nvSpPr>
        <p:spPr>
          <a:xfrm>
            <a:off x="5270938" y="3499279"/>
            <a:ext cx="505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Contains “Spa” component that is rendered inside of the root &lt;div&gt;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647542-FBB5-49B8-1E72-2776A29CF0AE}"/>
              </a:ext>
            </a:extLst>
          </p:cNvPr>
          <p:cNvSpPr/>
          <p:nvPr/>
        </p:nvSpPr>
        <p:spPr>
          <a:xfrm rot="10458335">
            <a:off x="2784038" y="3725610"/>
            <a:ext cx="2404984" cy="2860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75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Front-End Architecture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BA1A7B-4425-8D4C-55E3-08686B354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810260"/>
            <a:ext cx="3345180" cy="5654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D3BB7-3DFF-5AB7-AB36-14B74540E64C}"/>
              </a:ext>
            </a:extLst>
          </p:cNvPr>
          <p:cNvSpPr txBox="1"/>
          <p:nvPr/>
        </p:nvSpPr>
        <p:spPr>
          <a:xfrm>
            <a:off x="5331725" y="4687999"/>
            <a:ext cx="5051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Conditionally renders, like the home page, to show different features to a user logged in vs. not logged in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647542-FBB5-49B8-1E72-2776A29CF0AE}"/>
              </a:ext>
            </a:extLst>
          </p:cNvPr>
          <p:cNvSpPr/>
          <p:nvPr/>
        </p:nvSpPr>
        <p:spPr>
          <a:xfrm rot="10305823">
            <a:off x="2857698" y="5107369"/>
            <a:ext cx="2404984" cy="2860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26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UI Design Choices – Initial Load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3D3C162-A08B-738A-83E8-55CA4AD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0" y="863601"/>
            <a:ext cx="8850330" cy="51307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57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UI Design Choices – Upon Authenticating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46BD97-A61B-3BEF-82CF-887AF07F1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0" y="863601"/>
            <a:ext cx="8850330" cy="51307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431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Authentication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1E4E0DE-A2DF-4785-2299-AF4EB2B5D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998240"/>
            <a:ext cx="5270500" cy="2819400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0D5FEABD-2FE9-C6E3-7BD9-6CDF69B0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58" y="2882940"/>
            <a:ext cx="6019800" cy="3238500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F1E7D04-016E-A9BE-FD4A-F31E3B212881}"/>
              </a:ext>
            </a:extLst>
          </p:cNvPr>
          <p:cNvCxnSpPr>
            <a:cxnSpLocks/>
          </p:cNvCxnSpPr>
          <p:nvPr/>
        </p:nvCxnSpPr>
        <p:spPr>
          <a:xfrm>
            <a:off x="4459354" y="4105950"/>
            <a:ext cx="1219200" cy="792480"/>
          </a:xfrm>
          <a:prstGeom prst="bentConnector3">
            <a:avLst>
              <a:gd name="adj1" fmla="val 8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4A6B45-43F9-1246-0117-8D40D4BD1031}"/>
              </a:ext>
            </a:extLst>
          </p:cNvPr>
          <p:cNvSpPr txBox="1"/>
          <p:nvPr/>
        </p:nvSpPr>
        <p:spPr>
          <a:xfrm>
            <a:off x="4525394" y="1196707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dal.js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BE361-6255-9B81-92E1-62D078EF868B}"/>
              </a:ext>
            </a:extLst>
          </p:cNvPr>
          <p:cNvSpPr txBox="1"/>
          <p:nvPr/>
        </p:nvSpPr>
        <p:spPr>
          <a:xfrm>
            <a:off x="10610732" y="5593140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index.js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632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Authentication</a:t>
            </a:r>
          </a:p>
        </p:txBody>
      </p:sp>
      <p:pic>
        <p:nvPicPr>
          <p:cNvPr id="8" name="Picture 7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E16BBA8-624A-80BF-CA54-78C1892DF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8" y="1291690"/>
            <a:ext cx="10007404" cy="4274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89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Authentication -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CB129-AEDF-06BA-8847-08F1E46E4E73}"/>
              </a:ext>
            </a:extLst>
          </p:cNvPr>
          <p:cNvSpPr txBox="1"/>
          <p:nvPr/>
        </p:nvSpPr>
        <p:spPr>
          <a:xfrm>
            <a:off x="1249680" y="2174240"/>
            <a:ext cx="9692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pitchFamily="2" charset="0"/>
              </a:rPr>
              <a:t>Could not get the “login” route handler to connect to MongoDB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400" dirty="0">
                <a:latin typeface="Helvetica" pitchFamily="2" charset="0"/>
              </a:rPr>
              <a:t>Used Postman to troubleshoot the API routes and get them working exactly as expected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pitchFamily="2" charset="0"/>
              </a:rPr>
              <a:t>Was unsure how the `</a:t>
            </a:r>
            <a:r>
              <a:rPr lang="en-US" sz="2400" dirty="0" err="1">
                <a:latin typeface="Helvetica" pitchFamily="2" charset="0"/>
              </a:rPr>
              <a:t>localStorage.setItem</a:t>
            </a:r>
            <a:r>
              <a:rPr lang="en-US" sz="2400" dirty="0">
                <a:latin typeface="Helvetica" pitchFamily="2" charset="0"/>
              </a:rPr>
              <a:t>` functionality worked until I started experimenting and seeing how Local storage within “Application” worked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Helvetica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2821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3966635" y="4904655"/>
            <a:ext cx="4258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Part 2: Database And API</a:t>
            </a:r>
          </a:p>
        </p:txBody>
      </p:sp>
    </p:spTree>
    <p:extLst>
      <p:ext uri="{BB962C8B-B14F-4D97-AF65-F5344CB8AC3E}">
        <p14:creationId xmlns:p14="http://schemas.microsoft.com/office/powerpoint/2010/main" val="1707032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FFCB46-A8F3-6833-C1F7-5C64FF414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3730" r="3824" b="7754"/>
          <a:stretch/>
        </p:blipFill>
        <p:spPr>
          <a:xfrm>
            <a:off x="1836041" y="762000"/>
            <a:ext cx="8519918" cy="533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0951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8526-704F-E65B-C8B4-2AEE550A73F0}"/>
              </a:ext>
            </a:extLst>
          </p:cNvPr>
          <p:cNvSpPr txBox="1"/>
          <p:nvPr/>
        </p:nvSpPr>
        <p:spPr>
          <a:xfrm>
            <a:off x="1533313" y="1392594"/>
            <a:ext cx="91253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Fields captured in MongoDB: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_id (auto generated by MongoDB)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14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2337184" y="4893770"/>
            <a:ext cx="75176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Part 1: App Diagram, Front-End Architecture, </a:t>
            </a:r>
            <a:br>
              <a:rPr lang="en-IN" sz="28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UI Design Choices, &amp; Authentication </a:t>
            </a:r>
          </a:p>
        </p:txBody>
      </p:sp>
    </p:spTree>
    <p:extLst>
      <p:ext uri="{BB962C8B-B14F-4D97-AF65-F5344CB8AC3E}">
        <p14:creationId xmlns:p14="http://schemas.microsoft.com/office/powerpoint/2010/main" val="257998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8526-704F-E65B-C8B4-2AEE550A73F0}"/>
              </a:ext>
            </a:extLst>
          </p:cNvPr>
          <p:cNvSpPr txBox="1"/>
          <p:nvPr/>
        </p:nvSpPr>
        <p:spPr>
          <a:xfrm>
            <a:off x="1533313" y="1392594"/>
            <a:ext cx="9125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Fields captured in MongoDB: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_id (auto generated by MongoDB)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Name (as inputted by user)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67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8526-704F-E65B-C8B4-2AEE550A73F0}"/>
              </a:ext>
            </a:extLst>
          </p:cNvPr>
          <p:cNvSpPr txBox="1"/>
          <p:nvPr/>
        </p:nvSpPr>
        <p:spPr>
          <a:xfrm>
            <a:off x="1533313" y="1392594"/>
            <a:ext cx="91253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Fields captured in MongoDB: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_id (auto generated by MongoDB)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Name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Email (as inputted by user)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490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8526-704F-E65B-C8B4-2AEE550A73F0}"/>
              </a:ext>
            </a:extLst>
          </p:cNvPr>
          <p:cNvSpPr txBox="1"/>
          <p:nvPr/>
        </p:nvSpPr>
        <p:spPr>
          <a:xfrm>
            <a:off x="1533313" y="1392594"/>
            <a:ext cx="91253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Fields captured in MongoDB: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_id (auto generated by MongoDB)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Name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Email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Password (as inputted by user)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8536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8526-704F-E65B-C8B4-2AEE550A73F0}"/>
              </a:ext>
            </a:extLst>
          </p:cNvPr>
          <p:cNvSpPr txBox="1"/>
          <p:nvPr/>
        </p:nvSpPr>
        <p:spPr>
          <a:xfrm>
            <a:off x="1533313" y="1392594"/>
            <a:ext cx="91253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Fields captured in MongoDB: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_id (auto generated by MongoDB)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Name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Email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Password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Balance (numeric value that begins with 0)</a:t>
            </a:r>
            <a:endParaRPr lang="en-US" sz="2800" dirty="0">
              <a:latin typeface="Helvetica" pitchFamily="2" charset="0"/>
              <a:sym typeface="Wingdings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197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8526-704F-E65B-C8B4-2AEE550A73F0}"/>
              </a:ext>
            </a:extLst>
          </p:cNvPr>
          <p:cNvSpPr txBox="1"/>
          <p:nvPr/>
        </p:nvSpPr>
        <p:spPr>
          <a:xfrm>
            <a:off x="1533313" y="1392594"/>
            <a:ext cx="91253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Fields captured in MongoDB: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_id (auto generated by MongoDB)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Name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Email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Password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Balance (numeric value that begins with 0)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Helvetica" pitchFamily="2" charset="0"/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Helvetica" pitchFamily="2" charset="0"/>
                <a:sym typeface="Wingdings" pitchFamily="2" charset="2"/>
              </a:rPr>
              <a:t>accountNumber</a:t>
            </a:r>
            <a:r>
              <a:rPr lang="en-US" sz="2800" dirty="0">
                <a:latin typeface="Helvetica" pitchFamily="2" charset="0"/>
                <a:sym typeface="Wingdings" pitchFamily="2" charset="2"/>
              </a:rPr>
              <a:t> (randomly generated 10-digit)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70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8526-704F-E65B-C8B4-2AEE550A73F0}"/>
              </a:ext>
            </a:extLst>
          </p:cNvPr>
          <p:cNvSpPr txBox="1"/>
          <p:nvPr/>
        </p:nvSpPr>
        <p:spPr>
          <a:xfrm>
            <a:off x="1533313" y="1392594"/>
            <a:ext cx="9125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Fields captured in MongoDB: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_id (auto generated by MongoDB)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Name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Email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Password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Balance (numeric value that begins with 0)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Helvetica" pitchFamily="2" charset="0"/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accountNumber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(randomly generated 10-digit)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Helvetica" pitchFamily="2" charset="0"/>
                <a:sym typeface="Wingdings" pitchFamily="2" charset="2"/>
              </a:rPr>
              <a:t>routingNumber</a:t>
            </a:r>
            <a:r>
              <a:rPr lang="en-US" sz="2800" dirty="0">
                <a:latin typeface="Helvetica" pitchFamily="2" charset="0"/>
                <a:sym typeface="Wingdings" pitchFamily="2" charset="2"/>
              </a:rPr>
              <a:t> (randomly generated 9-digit)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32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8526-704F-E65B-C8B4-2AEE550A73F0}"/>
              </a:ext>
            </a:extLst>
          </p:cNvPr>
          <p:cNvSpPr txBox="1"/>
          <p:nvPr/>
        </p:nvSpPr>
        <p:spPr>
          <a:xfrm>
            <a:off x="1533313" y="1392594"/>
            <a:ext cx="91253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Fields captured in MongoDB: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_id (auto generated by MongoDB)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Name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Email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Password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Balance (numeric value that begins with 0)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Helvetica" pitchFamily="2" charset="0"/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accountNumber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(randomly generated 10-digit)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routingNumber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(randomly generated 9-digit)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Helvetica" pitchFamily="2" charset="0"/>
                <a:sym typeface="Wingdings" pitchFamily="2" charset="2"/>
              </a:rPr>
              <a:t>transactionHistory</a:t>
            </a:r>
            <a:r>
              <a:rPr lang="en-US" sz="2800" dirty="0">
                <a:latin typeface="Helvetica" pitchFamily="2" charset="0"/>
                <a:sym typeface="Wingdings" pitchFamily="2" charset="2"/>
              </a:rPr>
              <a:t> (instantiated as empty array)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69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- MongoDB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8526-704F-E65B-C8B4-2AEE550A73F0}"/>
              </a:ext>
            </a:extLst>
          </p:cNvPr>
          <p:cNvSpPr txBox="1"/>
          <p:nvPr/>
        </p:nvSpPr>
        <p:spPr>
          <a:xfrm>
            <a:off x="1533313" y="1392594"/>
            <a:ext cx="91253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Fields captured in MongoDB: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_id (auto generated by MongoDB)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Name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Email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Password (as inputted by user)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Balance (numeric value that begins with 0)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Helvetica" pitchFamily="2" charset="0"/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accountNumber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(randomly generated 10-digit)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routingNumber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(randomly generated 9-digit)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transactionHistory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(instantiated as empty array)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Helvetica" pitchFamily="2" charset="0"/>
              </a:rPr>
              <a:t>accountType</a:t>
            </a:r>
            <a:r>
              <a:rPr lang="en-US" sz="2800" dirty="0">
                <a:latin typeface="Helvetica" pitchFamily="2" charset="0"/>
                <a:sym typeface="Wingdings" pitchFamily="2" charset="2"/>
              </a:rPr>
              <a:t> (as selected by user)</a:t>
            </a:r>
            <a:endParaRPr lang="en-US" sz="2800" dirty="0">
              <a:latin typeface="Helvetica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43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Database Connection - URI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FD71671-E495-F262-5F32-29E8FF210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880321"/>
            <a:ext cx="5486400" cy="57069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3A7BDD7-16F0-6BF0-716C-1F40D95AFC6F}"/>
              </a:ext>
            </a:extLst>
          </p:cNvPr>
          <p:cNvSpPr/>
          <p:nvPr/>
        </p:nvSpPr>
        <p:spPr>
          <a:xfrm>
            <a:off x="0" y="5181600"/>
            <a:ext cx="6431280" cy="1422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A6C1CB-2D06-B841-ACD4-1293081E8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1821455"/>
            <a:ext cx="5469487" cy="336014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E6C1B6D-68CF-81A8-73CB-A954B80D7BCA}"/>
              </a:ext>
            </a:extLst>
          </p:cNvPr>
          <p:cNvSpPr/>
          <p:nvPr/>
        </p:nvSpPr>
        <p:spPr>
          <a:xfrm flipH="1">
            <a:off x="7495081" y="3785016"/>
            <a:ext cx="1716374" cy="4197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34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 Abstraction Layer (</a:t>
            </a:r>
            <a:r>
              <a:rPr lang="en-IN" sz="2800" dirty="0" err="1">
                <a:solidFill>
                  <a:schemeClr val="bg1"/>
                </a:solidFill>
                <a:latin typeface="Helvetica" pitchFamily="2" charset="0"/>
              </a:rPr>
              <a:t>dal.js</a:t>
            </a:r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22CE9-990D-BBEF-E508-F32679966931}"/>
              </a:ext>
            </a:extLst>
          </p:cNvPr>
          <p:cNvSpPr txBox="1"/>
          <p:nvPr/>
        </p:nvSpPr>
        <p:spPr>
          <a:xfrm>
            <a:off x="509451" y="1260514"/>
            <a:ext cx="110903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Includes: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RESTful async connection to MongoDB using hidden `</a:t>
            </a:r>
            <a:r>
              <a:rPr lang="en-US" sz="2800" dirty="0" err="1">
                <a:latin typeface="Helvetica" pitchFamily="2" charset="0"/>
              </a:rPr>
              <a:t>config.env</a:t>
            </a:r>
            <a:r>
              <a:rPr lang="en-US" sz="2800" dirty="0">
                <a:latin typeface="Helvetica" pitchFamily="2" charset="0"/>
              </a:rPr>
              <a:t>` file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12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Application Overview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3EF3B-043F-2681-05FA-9E16CA134EA0}"/>
              </a:ext>
            </a:extLst>
          </p:cNvPr>
          <p:cNvSpPr txBox="1"/>
          <p:nvPr/>
        </p:nvSpPr>
        <p:spPr>
          <a:xfrm>
            <a:off x="5410200" y="183549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Helvetica" pitchFamily="2" charset="0"/>
              </a:rPr>
              <a:t>index.js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E9CA7-D7E3-4BB2-FBF8-A9EFE703864E}"/>
              </a:ext>
            </a:extLst>
          </p:cNvPr>
          <p:cNvSpPr txBox="1"/>
          <p:nvPr/>
        </p:nvSpPr>
        <p:spPr>
          <a:xfrm>
            <a:off x="5377180" y="882413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dal.js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49E6CEC-2D37-4490-9C80-429B729854EC}"/>
              </a:ext>
            </a:extLst>
          </p:cNvPr>
          <p:cNvSpPr/>
          <p:nvPr/>
        </p:nvSpPr>
        <p:spPr>
          <a:xfrm>
            <a:off x="5938520" y="1266048"/>
            <a:ext cx="299720" cy="493062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953662-E6E9-0AC7-A6E5-9C84FFD3B6E6}"/>
              </a:ext>
            </a:extLst>
          </p:cNvPr>
          <p:cNvSpPr txBox="1"/>
          <p:nvPr/>
        </p:nvSpPr>
        <p:spPr>
          <a:xfrm>
            <a:off x="5389880" y="307263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index.html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9C5A2EEF-4181-F418-1856-EE6C1118A35E}"/>
              </a:ext>
            </a:extLst>
          </p:cNvPr>
          <p:cNvSpPr/>
          <p:nvPr/>
        </p:nvSpPr>
        <p:spPr>
          <a:xfrm rot="10800000">
            <a:off x="5946140" y="2392835"/>
            <a:ext cx="299720" cy="59728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A8246E-CA86-FB02-2F39-EABC27B231C3}"/>
              </a:ext>
            </a:extLst>
          </p:cNvPr>
          <p:cNvSpPr txBox="1"/>
          <p:nvPr/>
        </p:nvSpPr>
        <p:spPr>
          <a:xfrm>
            <a:off x="8749030" y="2215149"/>
            <a:ext cx="200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Express servers / middleware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959717A-E441-8A48-8E5B-B394C78299ED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>
            <a:off x="6832600" y="2066323"/>
            <a:ext cx="1916430" cy="471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7A514D9-3890-2EFA-A68E-CDBE49FBA7D4}"/>
              </a:ext>
            </a:extLst>
          </p:cNvPr>
          <p:cNvSpPr txBox="1"/>
          <p:nvPr/>
        </p:nvSpPr>
        <p:spPr>
          <a:xfrm>
            <a:off x="8385175" y="940291"/>
            <a:ext cx="273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MongoDB connection &amp; CRUD functions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3AEF836-2F85-6044-DB4F-E5D622950ABC}"/>
              </a:ext>
            </a:extLst>
          </p:cNvPr>
          <p:cNvCxnSpPr>
            <a:cxnSpLocks/>
            <a:stCxn id="9" idx="3"/>
            <a:endCxn id="83" idx="1"/>
          </p:cNvCxnSpPr>
          <p:nvPr/>
        </p:nvCxnSpPr>
        <p:spPr>
          <a:xfrm>
            <a:off x="6799580" y="1067079"/>
            <a:ext cx="1585595" cy="196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46843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 Abstraction Layer (</a:t>
            </a:r>
            <a:r>
              <a:rPr lang="en-IN" sz="2800" dirty="0" err="1">
                <a:solidFill>
                  <a:schemeClr val="bg1"/>
                </a:solidFill>
                <a:latin typeface="Helvetica" pitchFamily="2" charset="0"/>
              </a:rPr>
              <a:t>dal.js</a:t>
            </a:r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22CE9-990D-BBEF-E508-F32679966931}"/>
              </a:ext>
            </a:extLst>
          </p:cNvPr>
          <p:cNvSpPr txBox="1"/>
          <p:nvPr/>
        </p:nvSpPr>
        <p:spPr>
          <a:xfrm>
            <a:off x="509451" y="1260514"/>
            <a:ext cx="11090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Includes: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RESTful async connection to MongoDB using hidden `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config.env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`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Functions to randomly generate each user’s banking account &amp; routing numbers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9644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 Abstraction Layer (</a:t>
            </a:r>
            <a:r>
              <a:rPr lang="en-IN" sz="2800" dirty="0" err="1">
                <a:solidFill>
                  <a:schemeClr val="bg1"/>
                </a:solidFill>
                <a:latin typeface="Helvetica" pitchFamily="2" charset="0"/>
              </a:rPr>
              <a:t>dal.js</a:t>
            </a:r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22CE9-990D-BBEF-E508-F32679966931}"/>
              </a:ext>
            </a:extLst>
          </p:cNvPr>
          <p:cNvSpPr txBox="1"/>
          <p:nvPr/>
        </p:nvSpPr>
        <p:spPr>
          <a:xfrm>
            <a:off x="509451" y="1260514"/>
            <a:ext cx="110903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Includes: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RESTful async connection to MongoDB using hidden `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config.env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`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Functions to randomly generate each user’s banking account &amp; routing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Async functions to create, find user, login, check for existing email in database, and update a user’s balance based on deposits / withdraws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1804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Data Abstraction Layer (</a:t>
            </a:r>
            <a:r>
              <a:rPr lang="en-IN" sz="2800" dirty="0" err="1">
                <a:solidFill>
                  <a:schemeClr val="bg1"/>
                </a:solidFill>
                <a:latin typeface="Helvetica" pitchFamily="2" charset="0"/>
              </a:rPr>
              <a:t>dal.js</a:t>
            </a:r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22CE9-990D-BBEF-E508-F32679966931}"/>
              </a:ext>
            </a:extLst>
          </p:cNvPr>
          <p:cNvSpPr txBox="1"/>
          <p:nvPr/>
        </p:nvSpPr>
        <p:spPr>
          <a:xfrm>
            <a:off x="509451" y="1260514"/>
            <a:ext cx="110903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Includes: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RESTful async connection to MongoDB using hidden `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config.env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`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Functions to randomly generate each user’s banking account &amp; routing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Async functions to create, find user, login, check for existing email in database, and update a user’s balance based on deposits / withdraws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`</a:t>
            </a:r>
            <a:r>
              <a:rPr lang="en-US" sz="2800" dirty="0" err="1">
                <a:latin typeface="Helvetica" pitchFamily="2" charset="0"/>
              </a:rPr>
              <a:t>Module.exports</a:t>
            </a:r>
            <a:r>
              <a:rPr lang="en-US" sz="2800" dirty="0">
                <a:latin typeface="Helvetica" pitchFamily="2" charset="0"/>
              </a:rPr>
              <a:t>` to export these functions and read them into the main `</a:t>
            </a:r>
            <a:r>
              <a:rPr lang="en-US" sz="2800" dirty="0" err="1">
                <a:latin typeface="Helvetica" pitchFamily="2" charset="0"/>
              </a:rPr>
              <a:t>index.js</a:t>
            </a:r>
            <a:r>
              <a:rPr lang="en-US" sz="2800" dirty="0">
                <a:latin typeface="Helvetica" pitchFamily="2" charset="0"/>
              </a:rPr>
              <a:t>` file, also saved in the root of the directory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9343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API 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4C057-047B-E800-652F-3AA7D1D51E66}"/>
              </a:ext>
            </a:extLst>
          </p:cNvPr>
          <p:cNvSpPr txBox="1"/>
          <p:nvPr/>
        </p:nvSpPr>
        <p:spPr>
          <a:xfrm>
            <a:off x="550817" y="1560960"/>
            <a:ext cx="110903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Example endpoints used in `</a:t>
            </a:r>
            <a:r>
              <a:rPr lang="en-US" sz="2800" b="1" dirty="0" err="1">
                <a:latin typeface="Helvetica" pitchFamily="2" charset="0"/>
              </a:rPr>
              <a:t>index.js</a:t>
            </a:r>
            <a:r>
              <a:rPr lang="en-US" sz="2800" b="1" dirty="0">
                <a:latin typeface="Helvetica" pitchFamily="2" charset="0"/>
              </a:rPr>
              <a:t>` file:</a:t>
            </a:r>
          </a:p>
          <a:p>
            <a:pPr algn="ctr"/>
            <a:endParaRPr lang="en-US" sz="2800" b="1" dirty="0"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 err="1">
                <a:effectLst/>
                <a:latin typeface="Helvetica" pitchFamily="2" charset="0"/>
              </a:rPr>
              <a:t>App.get</a:t>
            </a:r>
            <a:r>
              <a:rPr lang="en-US" sz="2800" b="0" dirty="0">
                <a:effectLst/>
                <a:latin typeface="Helvetica" pitchFamily="2" charset="0"/>
              </a:rPr>
              <a:t>(“/account/create/:name/:email/:password/:</a:t>
            </a:r>
            <a:r>
              <a:rPr lang="en-US" sz="2800" b="0" dirty="0" err="1">
                <a:effectLst/>
                <a:latin typeface="Helvetica" pitchFamily="2" charset="0"/>
              </a:rPr>
              <a:t>accountType</a:t>
            </a:r>
            <a:r>
              <a:rPr lang="en-US" sz="2800" b="0" dirty="0">
                <a:effectLst/>
                <a:latin typeface="Helvetica" pitchFamily="2" charset="0"/>
              </a:rPr>
              <a:t>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Helvetica" pitchFamily="2" charset="0"/>
              </a:rPr>
              <a:t>App.get</a:t>
            </a:r>
            <a:r>
              <a:rPr lang="en-US" sz="2800" dirty="0">
                <a:latin typeface="Helvetica" pitchFamily="2" charset="0"/>
              </a:rPr>
              <a:t>(</a:t>
            </a:r>
            <a:r>
              <a:rPr lang="en-US" sz="2800" b="0" dirty="0">
                <a:effectLst/>
                <a:latin typeface="Helvetica" pitchFamily="2" charset="0"/>
              </a:rPr>
              <a:t>"/account/find/:email”</a:t>
            </a:r>
            <a:r>
              <a:rPr lang="en-US" sz="2800" dirty="0">
                <a:latin typeface="Helvetica" pitchFamily="2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Helvetica" pitchFamily="2" charset="0"/>
              </a:rPr>
              <a:t>A</a:t>
            </a:r>
            <a:r>
              <a:rPr lang="en-US" sz="2800" b="0" dirty="0" err="1">
                <a:effectLst/>
                <a:latin typeface="Helvetica" pitchFamily="2" charset="0"/>
              </a:rPr>
              <a:t>pp.get</a:t>
            </a:r>
            <a:r>
              <a:rPr lang="en-US" sz="2800" b="0" dirty="0">
                <a:effectLst/>
                <a:latin typeface="Helvetica" pitchFamily="2" charset="0"/>
              </a:rPr>
              <a:t>("/account/update/:email/:amount/:</a:t>
            </a:r>
            <a:r>
              <a:rPr lang="en-US" sz="2800" b="0" dirty="0" err="1">
                <a:effectLst/>
                <a:latin typeface="Helvetica" pitchFamily="2" charset="0"/>
              </a:rPr>
              <a:t>transactionType</a:t>
            </a:r>
            <a:r>
              <a:rPr lang="en-US" sz="2800" b="0" dirty="0">
                <a:effectLst/>
                <a:latin typeface="Helvetica" pitchFamily="2" charset="0"/>
              </a:rPr>
              <a:t>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 err="1">
                <a:effectLst/>
                <a:latin typeface="Helvetica" pitchFamily="2" charset="0"/>
              </a:rPr>
              <a:t>App.get</a:t>
            </a:r>
            <a:r>
              <a:rPr lang="en-US" sz="2800" b="0" dirty="0">
                <a:effectLst/>
                <a:latin typeface="Helvetica" pitchFamily="2" charset="0"/>
              </a:rPr>
              <a:t>("/account/</a:t>
            </a:r>
            <a:r>
              <a:rPr lang="en-US" sz="2800" b="0" dirty="0" err="1">
                <a:effectLst/>
                <a:latin typeface="Helvetica" pitchFamily="2" charset="0"/>
              </a:rPr>
              <a:t>checkexisting</a:t>
            </a:r>
            <a:r>
              <a:rPr lang="en-US" sz="2800" b="0" dirty="0">
                <a:effectLst/>
                <a:latin typeface="Helvetica" pitchFamily="2" charset="0"/>
              </a:rPr>
              <a:t>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dirty="0">
              <a:effectLst/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dirty="0">
              <a:effectLst/>
              <a:latin typeface="Helvetica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527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2725720" y="4893769"/>
            <a:ext cx="6740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Part 3: Deployment, Additional Features, </a:t>
            </a:r>
            <a:br>
              <a:rPr lang="en-IN" sz="28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Reflection, App Demo</a:t>
            </a:r>
          </a:p>
        </p:txBody>
      </p:sp>
    </p:spTree>
    <p:extLst>
      <p:ext uri="{BB962C8B-B14F-4D97-AF65-F5344CB8AC3E}">
        <p14:creationId xmlns:p14="http://schemas.microsoft.com/office/powerpoint/2010/main" val="918902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Deployment – Docker Failure</a:t>
            </a:r>
          </a:p>
        </p:txBody>
      </p:sp>
      <p:pic>
        <p:nvPicPr>
          <p:cNvPr id="1026" name="Picture 2" descr="Docker Logo and symbol, meaning, history, PNG, brand">
            <a:extLst>
              <a:ext uri="{FF2B5EF4-FFF2-40B4-BE49-F238E27FC236}">
                <a16:creationId xmlns:a16="http://schemas.microsoft.com/office/drawing/2014/main" id="{70D2379F-45BE-7FAB-DBB5-5B8CBD32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950" y="1020698"/>
            <a:ext cx="8562850" cy="48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B285C-C3A4-2D79-3314-9F49FB720C17}"/>
              </a:ext>
            </a:extLst>
          </p:cNvPr>
          <p:cNvCxnSpPr/>
          <p:nvPr/>
        </p:nvCxnSpPr>
        <p:spPr>
          <a:xfrm>
            <a:off x="2692400" y="802640"/>
            <a:ext cx="7112000" cy="532384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11FB9-E995-1D44-7434-7DD48BDDDA86}"/>
              </a:ext>
            </a:extLst>
          </p:cNvPr>
          <p:cNvCxnSpPr>
            <a:cxnSpLocks/>
          </p:cNvCxnSpPr>
          <p:nvPr/>
        </p:nvCxnSpPr>
        <p:spPr>
          <a:xfrm flipH="1">
            <a:off x="2621280" y="731520"/>
            <a:ext cx="6431280" cy="44805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5477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Deployment – Heroku Success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E774FC4-878F-4741-2F0F-3F9A190B6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45" y="966651"/>
            <a:ext cx="8969270" cy="5335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561D73-3965-41E2-44F7-3091AF627ECF}"/>
              </a:ext>
            </a:extLst>
          </p:cNvPr>
          <p:cNvSpPr/>
          <p:nvPr/>
        </p:nvSpPr>
        <p:spPr>
          <a:xfrm>
            <a:off x="692331" y="3200400"/>
            <a:ext cx="9235439" cy="25781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082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Deployment –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F5FDE-BCE8-2F27-15ED-502BACFD4A7C}"/>
              </a:ext>
            </a:extLst>
          </p:cNvPr>
          <p:cNvSpPr txBox="1"/>
          <p:nvPr/>
        </p:nvSpPr>
        <p:spPr>
          <a:xfrm>
            <a:off x="1783080" y="2468880"/>
            <a:ext cx="8625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Docker software update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Initial Heroku deployment didn’t work properly, so had to deploy via CLI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2848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Additional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968B4-F1C1-8D84-ECEE-D782FE640A36}"/>
              </a:ext>
            </a:extLst>
          </p:cNvPr>
          <p:cNvSpPr txBox="1"/>
          <p:nvPr/>
        </p:nvSpPr>
        <p:spPr>
          <a:xfrm>
            <a:off x="1706880" y="2204720"/>
            <a:ext cx="964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Password </a:t>
            </a:r>
            <a:r>
              <a:rPr lang="en-US" sz="2800">
                <a:latin typeface="Helvetica" pitchFamily="2" charset="0"/>
              </a:rPr>
              <a:t>visibility toggle</a:t>
            </a:r>
            <a:endParaRPr lang="en-US" sz="2800" dirty="0">
              <a:latin typeface="Helvetica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611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Additional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968B4-F1C1-8D84-ECEE-D782FE640A36}"/>
              </a:ext>
            </a:extLst>
          </p:cNvPr>
          <p:cNvSpPr txBox="1"/>
          <p:nvPr/>
        </p:nvSpPr>
        <p:spPr>
          <a:xfrm>
            <a:off x="1706880" y="2204720"/>
            <a:ext cx="964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Password visibility toggle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Transaction history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060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Application Overview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3EF3B-043F-2681-05FA-9E16CA134EA0}"/>
              </a:ext>
            </a:extLst>
          </p:cNvPr>
          <p:cNvSpPr txBox="1"/>
          <p:nvPr/>
        </p:nvSpPr>
        <p:spPr>
          <a:xfrm>
            <a:off x="5410200" y="183549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Helvetica" pitchFamily="2" charset="0"/>
              </a:rPr>
              <a:t>index.js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E9CA7-D7E3-4BB2-FBF8-A9EFE703864E}"/>
              </a:ext>
            </a:extLst>
          </p:cNvPr>
          <p:cNvSpPr txBox="1"/>
          <p:nvPr/>
        </p:nvSpPr>
        <p:spPr>
          <a:xfrm>
            <a:off x="5377180" y="882413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dal.js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49E6CEC-2D37-4490-9C80-429B729854EC}"/>
              </a:ext>
            </a:extLst>
          </p:cNvPr>
          <p:cNvSpPr/>
          <p:nvPr/>
        </p:nvSpPr>
        <p:spPr>
          <a:xfrm>
            <a:off x="5938520" y="1266048"/>
            <a:ext cx="299720" cy="493062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7F735-FF29-B0C2-6097-D91B466695B5}"/>
              </a:ext>
            </a:extLst>
          </p:cNvPr>
          <p:cNvSpPr txBox="1"/>
          <p:nvPr/>
        </p:nvSpPr>
        <p:spPr>
          <a:xfrm>
            <a:off x="5384800" y="394164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“public”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567F1-4E03-58F8-15F5-0C813AE55561}"/>
              </a:ext>
            </a:extLst>
          </p:cNvPr>
          <p:cNvSpPr txBox="1"/>
          <p:nvPr/>
        </p:nvSpPr>
        <p:spPr>
          <a:xfrm>
            <a:off x="304800" y="534172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alldata.js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95E7D-4852-0B6D-F2A9-5C2D5107E37B}"/>
              </a:ext>
            </a:extLst>
          </p:cNvPr>
          <p:cNvSpPr txBox="1"/>
          <p:nvPr/>
        </p:nvSpPr>
        <p:spPr>
          <a:xfrm>
            <a:off x="9042400" y="3997903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context.js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5C20CF-0FC4-F2EB-89DD-16FFC34259D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1016000" y="4310974"/>
            <a:ext cx="5080000" cy="1030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24A5FF-A4B6-AD22-4352-C3CFD04DFBAB}"/>
              </a:ext>
            </a:extLst>
          </p:cNvPr>
          <p:cNvSpPr txBox="1"/>
          <p:nvPr/>
        </p:nvSpPr>
        <p:spPr>
          <a:xfrm>
            <a:off x="873760" y="5841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createaccount.js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D01AFA-36D6-7D5D-1A1D-9A8316BB29BB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2092960" y="4310974"/>
            <a:ext cx="4003040" cy="1530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3D297A-18E3-62A1-DB6B-D199433FB0B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6807200" y="4126308"/>
            <a:ext cx="2235200" cy="56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58F500-C290-CDB5-6DE6-061E1D93F11B}"/>
              </a:ext>
            </a:extLst>
          </p:cNvPr>
          <p:cNvSpPr txBox="1"/>
          <p:nvPr/>
        </p:nvSpPr>
        <p:spPr>
          <a:xfrm>
            <a:off x="2819400" y="599141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deposit.js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DF39DD-B54B-C1A6-65DF-67E4226379D8}"/>
              </a:ext>
            </a:extLst>
          </p:cNvPr>
          <p:cNvSpPr txBox="1"/>
          <p:nvPr/>
        </p:nvSpPr>
        <p:spPr>
          <a:xfrm>
            <a:off x="4277360" y="625580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home.js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43DD88-C9E8-03B2-2F4B-9345B039FBE5}"/>
              </a:ext>
            </a:extLst>
          </p:cNvPr>
          <p:cNvSpPr txBox="1"/>
          <p:nvPr/>
        </p:nvSpPr>
        <p:spPr>
          <a:xfrm>
            <a:off x="5613400" y="621073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login.js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A5A92F-5BDE-AC6C-16AC-48A4189B997A}"/>
              </a:ext>
            </a:extLst>
          </p:cNvPr>
          <p:cNvSpPr txBox="1"/>
          <p:nvPr/>
        </p:nvSpPr>
        <p:spPr>
          <a:xfrm>
            <a:off x="6883400" y="594633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navbar.js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2FD3E8-4486-8562-8D89-F5333CE0D5AA}"/>
              </a:ext>
            </a:extLst>
          </p:cNvPr>
          <p:cNvSpPr txBox="1"/>
          <p:nvPr/>
        </p:nvSpPr>
        <p:spPr>
          <a:xfrm>
            <a:off x="8371840" y="576373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testimonials.js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2DB7E0-7175-DD0C-1BE5-4153A5D0CE2E}"/>
              </a:ext>
            </a:extLst>
          </p:cNvPr>
          <p:cNvSpPr txBox="1"/>
          <p:nvPr/>
        </p:nvSpPr>
        <p:spPr>
          <a:xfrm>
            <a:off x="9966960" y="534172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withdraw.js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6A9F15-644B-068C-F533-90675754074F}"/>
              </a:ext>
            </a:extLst>
          </p:cNvPr>
          <p:cNvCxnSpPr>
            <a:cxnSpLocks/>
            <a:stCxn id="11" idx="2"/>
            <a:endCxn id="27" idx="0"/>
          </p:cNvCxnSpPr>
          <p:nvPr/>
        </p:nvCxnSpPr>
        <p:spPr>
          <a:xfrm flipH="1">
            <a:off x="4038600" y="4310974"/>
            <a:ext cx="2057400" cy="168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110B4A-8FCB-4665-D434-65C98655F60A}"/>
              </a:ext>
            </a:extLst>
          </p:cNvPr>
          <p:cNvCxnSpPr>
            <a:cxnSpLocks/>
            <a:stCxn id="11" idx="2"/>
            <a:endCxn id="28" idx="0"/>
          </p:cNvCxnSpPr>
          <p:nvPr/>
        </p:nvCxnSpPr>
        <p:spPr>
          <a:xfrm flipH="1">
            <a:off x="5496560" y="4310974"/>
            <a:ext cx="599440" cy="1944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953662-E6E9-0AC7-A6E5-9C84FFD3B6E6}"/>
              </a:ext>
            </a:extLst>
          </p:cNvPr>
          <p:cNvSpPr txBox="1"/>
          <p:nvPr/>
        </p:nvSpPr>
        <p:spPr>
          <a:xfrm>
            <a:off x="5389880" y="307263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index.html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9C5A2EEF-4181-F418-1856-EE6C1118A35E}"/>
              </a:ext>
            </a:extLst>
          </p:cNvPr>
          <p:cNvSpPr/>
          <p:nvPr/>
        </p:nvSpPr>
        <p:spPr>
          <a:xfrm rot="10800000">
            <a:off x="5946140" y="2392835"/>
            <a:ext cx="299720" cy="59728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0A4079-5C31-9908-5312-E49A76490BB6}"/>
              </a:ext>
            </a:extLst>
          </p:cNvPr>
          <p:cNvCxnSpPr>
            <a:cxnSpLocks/>
            <a:stCxn id="11" idx="0"/>
            <a:endCxn id="41" idx="2"/>
          </p:cNvCxnSpPr>
          <p:nvPr/>
        </p:nvCxnSpPr>
        <p:spPr>
          <a:xfrm flipV="1">
            <a:off x="6096000" y="3441971"/>
            <a:ext cx="5080" cy="499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B5C913E-6DE8-7886-7E2A-AAC71BCCD909}"/>
              </a:ext>
            </a:extLst>
          </p:cNvPr>
          <p:cNvCxnSpPr>
            <a:cxnSpLocks/>
            <a:stCxn id="11" idx="2"/>
            <a:endCxn id="30" idx="1"/>
          </p:cNvCxnSpPr>
          <p:nvPr/>
        </p:nvCxnSpPr>
        <p:spPr>
          <a:xfrm>
            <a:off x="6096000" y="4310974"/>
            <a:ext cx="787400" cy="1820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0826D5-D4D1-340C-19B0-0797D858F78D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>
            <a:off x="6096000" y="4310974"/>
            <a:ext cx="2006600" cy="1635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43307E-516F-F4D4-DD5E-0687ED4200CF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6096000" y="4310974"/>
            <a:ext cx="3495040" cy="1452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7F21363-4B32-BB98-6214-0254F4801EFA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>
            <a:off x="6096000" y="4310974"/>
            <a:ext cx="4831080" cy="1030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8A8246E-CA86-FB02-2F39-EABC27B231C3}"/>
              </a:ext>
            </a:extLst>
          </p:cNvPr>
          <p:cNvSpPr txBox="1"/>
          <p:nvPr/>
        </p:nvSpPr>
        <p:spPr>
          <a:xfrm>
            <a:off x="8749030" y="2215149"/>
            <a:ext cx="200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Express servers / middleware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959717A-E441-8A48-8E5B-B394C78299ED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>
            <a:off x="6832600" y="2066323"/>
            <a:ext cx="1916430" cy="471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7A514D9-3890-2EFA-A68E-CDBE49FBA7D4}"/>
              </a:ext>
            </a:extLst>
          </p:cNvPr>
          <p:cNvSpPr txBox="1"/>
          <p:nvPr/>
        </p:nvSpPr>
        <p:spPr>
          <a:xfrm>
            <a:off x="8385175" y="940291"/>
            <a:ext cx="273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MongoDB connection &amp; CRUD functions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3AEF836-2F85-6044-DB4F-E5D622950ABC}"/>
              </a:ext>
            </a:extLst>
          </p:cNvPr>
          <p:cNvCxnSpPr>
            <a:cxnSpLocks/>
            <a:stCxn id="9" idx="3"/>
            <a:endCxn id="83" idx="1"/>
          </p:cNvCxnSpPr>
          <p:nvPr/>
        </p:nvCxnSpPr>
        <p:spPr>
          <a:xfrm>
            <a:off x="6799580" y="1067079"/>
            <a:ext cx="1585595" cy="196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42685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Additional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968B4-F1C1-8D84-ECEE-D782FE640A36}"/>
              </a:ext>
            </a:extLst>
          </p:cNvPr>
          <p:cNvSpPr txBox="1"/>
          <p:nvPr/>
        </p:nvSpPr>
        <p:spPr>
          <a:xfrm>
            <a:off x="1706880" y="2204720"/>
            <a:ext cx="9641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Password visibility toggle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Transaction history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Account type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2806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Additional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968B4-F1C1-8D84-ECEE-D782FE640A36}"/>
              </a:ext>
            </a:extLst>
          </p:cNvPr>
          <p:cNvSpPr txBox="1"/>
          <p:nvPr/>
        </p:nvSpPr>
        <p:spPr>
          <a:xfrm>
            <a:off x="1706880" y="2204720"/>
            <a:ext cx="9641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Password visibility toggle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Transaction history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Account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Account number / routing number auto generated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90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Additional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968B4-F1C1-8D84-ECEE-D782FE640A36}"/>
              </a:ext>
            </a:extLst>
          </p:cNvPr>
          <p:cNvSpPr txBox="1"/>
          <p:nvPr/>
        </p:nvSpPr>
        <p:spPr>
          <a:xfrm>
            <a:off x="1706880" y="2204720"/>
            <a:ext cx="96418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Password visibility toggle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Transaction history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Account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Account number / routing number auto generated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Testimonials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0202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Additional Features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46BD97-A61B-3BEF-82CF-887AF07F1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0" y="863601"/>
            <a:ext cx="8850330" cy="51307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D1ADF9-FF44-A08D-37A8-B0B983ABD7E6}"/>
              </a:ext>
            </a:extLst>
          </p:cNvPr>
          <p:cNvSpPr/>
          <p:nvPr/>
        </p:nvSpPr>
        <p:spPr>
          <a:xfrm>
            <a:off x="6898640" y="5374640"/>
            <a:ext cx="1239520" cy="751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991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Reflection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E6958-EBD4-585E-2569-08570C371170}"/>
              </a:ext>
            </a:extLst>
          </p:cNvPr>
          <p:cNvSpPr txBox="1"/>
          <p:nvPr/>
        </p:nvSpPr>
        <p:spPr>
          <a:xfrm>
            <a:off x="918754" y="1905506"/>
            <a:ext cx="11025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To do differently:</a:t>
            </a:r>
          </a:p>
          <a:p>
            <a:endParaRPr lang="en-US" sz="32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Explore React frameworks like </a:t>
            </a:r>
            <a:r>
              <a:rPr lang="en-US" sz="3200" dirty="0" err="1">
                <a:latin typeface="Helvetica" pitchFamily="2" charset="0"/>
              </a:rPr>
              <a:t>Next.js</a:t>
            </a:r>
            <a:endParaRPr lang="en-US" sz="3200" dirty="0">
              <a:latin typeface="Helvetica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978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Reflection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E6958-EBD4-585E-2569-08570C371170}"/>
              </a:ext>
            </a:extLst>
          </p:cNvPr>
          <p:cNvSpPr txBox="1"/>
          <p:nvPr/>
        </p:nvSpPr>
        <p:spPr>
          <a:xfrm>
            <a:off x="918754" y="1905506"/>
            <a:ext cx="110250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To do differently:</a:t>
            </a:r>
          </a:p>
          <a:p>
            <a:endParaRPr lang="en-US" sz="32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Explore React frameworks like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Next.js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Use Google Firebase to handle authentication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586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Reflection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E6958-EBD4-585E-2569-08570C371170}"/>
              </a:ext>
            </a:extLst>
          </p:cNvPr>
          <p:cNvSpPr txBox="1"/>
          <p:nvPr/>
        </p:nvSpPr>
        <p:spPr>
          <a:xfrm>
            <a:off x="918754" y="1905506"/>
            <a:ext cx="110250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To do differently:</a:t>
            </a:r>
          </a:p>
          <a:p>
            <a:endParaRPr lang="en-US" sz="32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Explore React frameworks like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Next.js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Use Google Firebase to handle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Use charting library like </a:t>
            </a:r>
            <a:r>
              <a:rPr lang="en-US" sz="3200" dirty="0" err="1">
                <a:latin typeface="Helvetica" pitchFamily="2" charset="0"/>
              </a:rPr>
              <a:t>charts.js</a:t>
            </a:r>
            <a:r>
              <a:rPr lang="en-US" sz="3200" dirty="0">
                <a:latin typeface="Helvetica" pitchFamily="2" charset="0"/>
              </a:rPr>
              <a:t> to show user balance change over time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4255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E6958-EBD4-585E-2569-08570C371170}"/>
              </a:ext>
            </a:extLst>
          </p:cNvPr>
          <p:cNvSpPr txBox="1"/>
          <p:nvPr/>
        </p:nvSpPr>
        <p:spPr>
          <a:xfrm>
            <a:off x="2751908" y="2782389"/>
            <a:ext cx="6688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" pitchFamily="2" charset="0"/>
              </a:rPr>
              <a:t>Demo time!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7302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2317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Front-End Architecture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BA1A7B-4425-8D4C-55E3-08686B354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810260"/>
            <a:ext cx="3345180" cy="5654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D3BB7-3DFF-5AB7-AB36-14B74540E64C}"/>
              </a:ext>
            </a:extLst>
          </p:cNvPr>
          <p:cNvSpPr txBox="1"/>
          <p:nvPr/>
        </p:nvSpPr>
        <p:spPr>
          <a:xfrm>
            <a:off x="5555416" y="1571329"/>
            <a:ext cx="554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Contains code for rendering user’s banking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647542-FBB5-49B8-1E72-2776A29CF0AE}"/>
              </a:ext>
            </a:extLst>
          </p:cNvPr>
          <p:cNvSpPr/>
          <p:nvPr/>
        </p:nvSpPr>
        <p:spPr>
          <a:xfrm rot="10458335">
            <a:off x="3142176" y="1750422"/>
            <a:ext cx="2404984" cy="2860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640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Front-End Architecture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BA1A7B-4425-8D4C-55E3-08686B354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810260"/>
            <a:ext cx="3345180" cy="5654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D3BB7-3DFF-5AB7-AB36-14B74540E64C}"/>
              </a:ext>
            </a:extLst>
          </p:cNvPr>
          <p:cNvSpPr txBox="1"/>
          <p:nvPr/>
        </p:nvSpPr>
        <p:spPr>
          <a:xfrm>
            <a:off x="5392856" y="1876129"/>
            <a:ext cx="554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Provides a custom, reusable Card component used elsewhere in the application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647542-FBB5-49B8-1E72-2776A29CF0AE}"/>
              </a:ext>
            </a:extLst>
          </p:cNvPr>
          <p:cNvSpPr/>
          <p:nvPr/>
        </p:nvSpPr>
        <p:spPr>
          <a:xfrm rot="10458335">
            <a:off x="2979616" y="2055222"/>
            <a:ext cx="2404984" cy="2860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11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Front-End Architecture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BA1A7B-4425-8D4C-55E3-08686B354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810260"/>
            <a:ext cx="3345180" cy="5654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D3BB7-3DFF-5AB7-AB36-14B74540E64C}"/>
              </a:ext>
            </a:extLst>
          </p:cNvPr>
          <p:cNvSpPr txBox="1"/>
          <p:nvPr/>
        </p:nvSpPr>
        <p:spPr>
          <a:xfrm>
            <a:off x="5477947" y="2865635"/>
            <a:ext cx="526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Background animation for the app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647542-FBB5-49B8-1E72-2776A29CF0AE}"/>
              </a:ext>
            </a:extLst>
          </p:cNvPr>
          <p:cNvSpPr/>
          <p:nvPr/>
        </p:nvSpPr>
        <p:spPr>
          <a:xfrm rot="10458335">
            <a:off x="3897516" y="2942825"/>
            <a:ext cx="1570116" cy="2860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3327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Front-End Architecture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BA1A7B-4425-8D4C-55E3-08686B354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810260"/>
            <a:ext cx="3345180" cy="5654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D3BB7-3DFF-5AB7-AB36-14B74540E64C}"/>
              </a:ext>
            </a:extLst>
          </p:cNvPr>
          <p:cNvSpPr txBox="1"/>
          <p:nvPr/>
        </p:nvSpPr>
        <p:spPr>
          <a:xfrm>
            <a:off x="5240223" y="2903526"/>
            <a:ext cx="526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Contains conditional rendering based on if the user is logged in or not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647542-FBB5-49B8-1E72-2776A29CF0AE}"/>
              </a:ext>
            </a:extLst>
          </p:cNvPr>
          <p:cNvSpPr/>
          <p:nvPr/>
        </p:nvSpPr>
        <p:spPr>
          <a:xfrm rot="10458335">
            <a:off x="2857670" y="3150106"/>
            <a:ext cx="2307001" cy="2860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096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Helvetica" pitchFamily="2" charset="0"/>
              </a:rPr>
              <a:t>Front-End Architecture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BA1A7B-4425-8D4C-55E3-08686B354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810260"/>
            <a:ext cx="3345180" cy="5654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D3BB7-3DFF-5AB7-AB36-14B74540E64C}"/>
              </a:ext>
            </a:extLst>
          </p:cNvPr>
          <p:cNvSpPr txBox="1"/>
          <p:nvPr/>
        </p:nvSpPr>
        <p:spPr>
          <a:xfrm>
            <a:off x="5423338" y="3268049"/>
            <a:ext cx="399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Contains &lt;div id=“root”&gt;&lt;/div&gt;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647542-FBB5-49B8-1E72-2776A29CF0AE}"/>
              </a:ext>
            </a:extLst>
          </p:cNvPr>
          <p:cNvSpPr/>
          <p:nvPr/>
        </p:nvSpPr>
        <p:spPr>
          <a:xfrm rot="10458335">
            <a:off x="3010098" y="3447142"/>
            <a:ext cx="2404984" cy="2860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2682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MIT PE" val="8XAD2cre"/>
  <p:tag name="ARTICULATE_DESIGN_ID_OFFICE THEME" val="RnN90pNB"/>
  <p:tag name="ARTICULATE_DESIGN_ID_1_MIT PE" val="caWeEXct"/>
  <p:tag name="ARTICULATE_SLIDE_THUMBNAIL_REFRESH" val="1"/>
  <p:tag name="ARTICULATE_PROJECT_OPEN" val="0"/>
  <p:tag name="ARTICULATE_SLIDE_COUNT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IT 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IT 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6DC331548237488BA9A87C5C22BBA4" ma:contentTypeVersion="10" ma:contentTypeDescription="Create a new document." ma:contentTypeScope="" ma:versionID="afc8a0c30e361a4a3a2205789a414196">
  <xsd:schema xmlns:xsd="http://www.w3.org/2001/XMLSchema" xmlns:xs="http://www.w3.org/2001/XMLSchema" xmlns:p="http://schemas.microsoft.com/office/2006/metadata/properties" xmlns:ns2="73104017-11a4-4e7d-8e2e-7ba33f84cdc8" xmlns:ns3="2a2fcfcd-4c6e-4213-8c07-5dcda0681f8c" targetNamespace="http://schemas.microsoft.com/office/2006/metadata/properties" ma:root="true" ma:fieldsID="b0091fef3329149c31400b0a37629447" ns2:_="" ns3:_="">
    <xsd:import namespace="73104017-11a4-4e7d-8e2e-7ba33f84cdc8"/>
    <xsd:import namespace="2a2fcfcd-4c6e-4213-8c07-5dcda0681f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04017-11a4-4e7d-8e2e-7ba33f84c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fcfcd-4c6e-4213-8c07-5dcda0681f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2DA2B0-6261-4A05-8BA3-00501EB38C7B}">
  <ds:schemaRefs>
    <ds:schemaRef ds:uri="73104017-11a4-4e7d-8e2e-7ba33f84cdc8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a2fcfcd-4c6e-4213-8c07-5dcda0681f8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A21850-8052-44A7-AA8A-584600B2D5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04017-11a4-4e7d-8e2e-7ba33f84cdc8"/>
    <ds:schemaRef ds:uri="2a2fcfcd-4c6e-4213-8c07-5dcda0681f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B7EC69-9FDF-4664-B867-3A91419BA9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6136</TotalTime>
  <Words>1111</Words>
  <Application>Microsoft Macintosh PowerPoint</Application>
  <PresentationFormat>Widescreen</PresentationFormat>
  <Paragraphs>198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Helvetica</vt:lpstr>
      <vt:lpstr>Times New Roman</vt:lpstr>
      <vt:lpstr>TradeGothic LT Light</vt:lpstr>
      <vt:lpstr>MIT PE</vt:lpstr>
      <vt:lpstr>1_MIT 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Shilpiya</dc:creator>
  <cp:lastModifiedBy>Will Wright</cp:lastModifiedBy>
  <cp:revision>124</cp:revision>
  <dcterms:created xsi:type="dcterms:W3CDTF">2018-11-05T13:58:18Z</dcterms:created>
  <dcterms:modified xsi:type="dcterms:W3CDTF">2024-02-19T14:24:12Z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